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60" r:id="rId4"/>
    <p:sldId id="257" r:id="rId5"/>
    <p:sldId id="258" r:id="rId6"/>
    <p:sldId id="259" r:id="rId7"/>
    <p:sldId id="262" r:id="rId8"/>
    <p:sldId id="263" r:id="rId9"/>
    <p:sldId id="264" r:id="rId10"/>
    <p:sldId id="265" r:id="rId11"/>
    <p:sldId id="268" r:id="rId12"/>
    <p:sldId id="269" r:id="rId13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347"/>
    <a:srgbClr val="01AB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83" d="100"/>
          <a:sy n="83" d="100"/>
        </p:scale>
        <p:origin x="677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5FEAB-1D2D-92AB-F1A3-2FAFAFA22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B51031-2849-A2FC-7EA8-455893140B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2F453-5D08-B670-BC35-5647F0B70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4CB6E-23A2-4060-946F-5E8473127F5E}" type="datetimeFigureOut">
              <a:rPr lang="en-IL" smtClean="0"/>
              <a:t>12/11/2025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8BC9B-ADD7-8520-4000-DF23F1C14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C90292-F01F-B15B-24D8-5708A38AF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638C-002D-4B66-95B0-87C5FFC67A3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79895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97F95-70A5-7AAA-5212-C44A40505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1CC35F-B646-5216-C611-BC64932977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55B73-5034-81D7-4769-D29857F14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4CB6E-23A2-4060-946F-5E8473127F5E}" type="datetimeFigureOut">
              <a:rPr lang="en-IL" smtClean="0"/>
              <a:t>12/11/2025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78E2B-7DFD-2AE9-F5DE-1F0BA84A6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1AF65-3B8B-B97C-96C2-8F5F4A674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638C-002D-4B66-95B0-87C5FFC67A3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90996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873236-721D-EE59-0410-64CEA1BDD9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625A0A-87D7-4F1D-1F85-F879274260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FB4695-429B-64AA-D9BA-BCBA8C69C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4CB6E-23A2-4060-946F-5E8473127F5E}" type="datetimeFigureOut">
              <a:rPr lang="en-IL" smtClean="0"/>
              <a:t>12/11/2025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3CECE-5BC7-A1B0-8FA0-9C2434C22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D1708-734A-C1C4-A535-F26AF4E43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638C-002D-4B66-95B0-87C5FFC67A3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39456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487B4-B227-A8DC-24AC-13BD119AA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81AFC-DC48-8B7A-8CA0-4D5DACFF5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672C0-D514-3760-8183-D59BF1733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4CB6E-23A2-4060-946F-5E8473127F5E}" type="datetimeFigureOut">
              <a:rPr lang="en-IL" smtClean="0"/>
              <a:t>12/11/2025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6F737-B7F8-2E03-1224-5CBA794B8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12658-4F9E-B086-C64F-3222253B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638C-002D-4B66-95B0-87C5FFC67A3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59331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B6FDA-2CE2-D73C-C5B0-F88371466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69812-1389-C69E-6776-B179F4C81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C8D4E-5BA5-D296-6996-7BDF484F6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4CB6E-23A2-4060-946F-5E8473127F5E}" type="datetimeFigureOut">
              <a:rPr lang="en-IL" smtClean="0"/>
              <a:t>12/11/2025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FAD2F-42E5-1867-5B93-D403FCD85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EE51F-B260-4ECA-F952-2A5524F06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638C-002D-4B66-95B0-87C5FFC67A3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62347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E2CCD-9D6E-C8C2-7803-1AC438B7B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99534-3A7A-10BA-BE77-001E53773D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5A209B-B441-DC53-00BD-C947ACC01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6E40F3-C969-07D7-142C-0DE3A24B4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4CB6E-23A2-4060-946F-5E8473127F5E}" type="datetimeFigureOut">
              <a:rPr lang="en-IL" smtClean="0"/>
              <a:t>12/11/2025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B7F2C9-E208-6621-EFD2-194A5EB5D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94D1A-3411-ED01-32DC-A858471AF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638C-002D-4B66-95B0-87C5FFC67A3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5627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0EC1D-9CC6-4422-2E83-B6FD4145E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22D978-55FF-F18C-79F9-4589035DA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C03AA1-EB46-3095-BE50-14D8DF15FA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AD42A2-0DCA-DD9F-C6C6-071150C35F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DA7D39-3EDF-289C-A0EC-8C8EB9806E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0968F6-76C5-BC64-6F8B-CDF24892F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4CB6E-23A2-4060-946F-5E8473127F5E}" type="datetimeFigureOut">
              <a:rPr lang="en-IL" smtClean="0"/>
              <a:t>12/11/2025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95D343-02C1-48D7-749F-FF8C45A08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EA8871-ADBC-8A37-A825-46D301BC3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638C-002D-4B66-95B0-87C5FFC67A3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78197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F3107-854F-E5D9-86AD-C6231C9A9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6AE6E0-3B64-6640-95F7-1440C9F09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4CB6E-23A2-4060-946F-5E8473127F5E}" type="datetimeFigureOut">
              <a:rPr lang="en-IL" smtClean="0"/>
              <a:t>12/11/2025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6EF99-C61E-4476-ED67-BA0673A69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F1FDF2-31A5-53FE-18D4-C2BB3F7CB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638C-002D-4B66-95B0-87C5FFC67A3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72717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DA301B-276E-6FBA-5675-BFF86638F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4CB6E-23A2-4060-946F-5E8473127F5E}" type="datetimeFigureOut">
              <a:rPr lang="en-IL" smtClean="0"/>
              <a:t>12/11/2025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A76796-D656-4441-03E0-AA4699EF5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1FEE4-196A-DF51-B6D0-2DF832072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638C-002D-4B66-95B0-87C5FFC67A3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2422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9232E-E4FB-9FB4-BF18-9927E3981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2A7DA-245E-A15A-334D-C07C8F447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9F0E94-9B26-8025-828B-550F853471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46EFC4-B6B0-A04E-D086-172C978C6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4CB6E-23A2-4060-946F-5E8473127F5E}" type="datetimeFigureOut">
              <a:rPr lang="en-IL" smtClean="0"/>
              <a:t>12/11/2025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49DC78-711E-A3A8-B384-2AAF69DFA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949530-0107-F18B-F5DC-C9C06E81D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638C-002D-4B66-95B0-87C5FFC67A3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63398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8D3C7-F21C-E291-6B90-5422A8497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3B056E-6491-FD95-A8D9-B2462D963B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B8AB01-10C4-F549-DFB4-AFD98ECDF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74B091-13C4-5352-B542-CE5EF26D0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4CB6E-23A2-4060-946F-5E8473127F5E}" type="datetimeFigureOut">
              <a:rPr lang="en-IL" smtClean="0"/>
              <a:t>12/11/2025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11D838-D375-497D-CD81-691B79E03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A4CF43-DE64-C485-B37E-349083CC0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3638C-002D-4B66-95B0-87C5FFC67A3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50549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762968-7A25-457E-3BDE-715732315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EE64B8-CBA7-FAC4-9F14-CD4534C65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876A0-3350-CB02-D90F-12C0BAF749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94CB6E-23A2-4060-946F-5E8473127F5E}" type="datetimeFigureOut">
              <a:rPr lang="en-IL" smtClean="0"/>
              <a:t>12/11/2025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EE37A-F423-8E65-6697-CFFE052682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44ACE-ABA7-169F-1978-929D164A24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73638C-002D-4B66-95B0-87C5FFC67A3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63516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A195A-2567-CA66-7806-7173A3459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9405" y="1494556"/>
            <a:ext cx="9144000" cy="1267024"/>
          </a:xfrm>
        </p:spPr>
        <p:txBody>
          <a:bodyPr anchor="ctr">
            <a:normAutofit fontScale="90000"/>
          </a:bodyPr>
          <a:lstStyle/>
          <a:p>
            <a:r>
              <a:rPr lang="en-GB" sz="4800" dirty="0"/>
              <a:t>Predicting High Rating Score</a:t>
            </a:r>
            <a:br>
              <a:rPr lang="en-GB" sz="4800" dirty="0"/>
            </a:br>
            <a:r>
              <a:rPr lang="en-GB" sz="3600" dirty="0"/>
              <a:t>among trip advisor Restaurant Reviews</a:t>
            </a:r>
            <a:br>
              <a:rPr lang="en-GB" sz="3600" dirty="0"/>
            </a:br>
            <a:br>
              <a:rPr lang="en-GB" sz="3600" dirty="0"/>
            </a:br>
            <a:r>
              <a:rPr lang="en-GB" sz="3600" dirty="0"/>
              <a:t>A Machine Learning Model</a:t>
            </a:r>
            <a:endParaRPr lang="en-IL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CB671C-BD46-C7D3-534E-B4D7A10B8C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1556" y="3344720"/>
            <a:ext cx="9144000" cy="1655762"/>
          </a:xfrm>
        </p:spPr>
        <p:txBody>
          <a:bodyPr/>
          <a:lstStyle/>
          <a:p>
            <a:r>
              <a:rPr lang="en-GB" dirty="0" err="1"/>
              <a:t>Dganit</a:t>
            </a:r>
            <a:r>
              <a:rPr lang="en-GB" dirty="0"/>
              <a:t> </a:t>
            </a:r>
            <a:r>
              <a:rPr lang="en-GB" dirty="0" err="1"/>
              <a:t>Haytner</a:t>
            </a:r>
            <a:r>
              <a:rPr lang="en-GB" dirty="0"/>
              <a:t> Elias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DEEF9A-50BF-4D28-590B-64C424175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326" y="3927429"/>
            <a:ext cx="2318859" cy="223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870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6F47BA0-8E8B-2BD9-4690-6CA23ECC4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852" y="1521235"/>
            <a:ext cx="7220296" cy="399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89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E7DD6E-4B23-B8FA-2777-861BED08A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895" y="1378492"/>
            <a:ext cx="3856418" cy="387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73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2282B1-EC5C-9CBB-7196-835D37CF8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751" y="1688188"/>
            <a:ext cx="4674582" cy="42646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C74B95-57F6-7D0D-8C87-C74240D102F8}"/>
              </a:ext>
            </a:extLst>
          </p:cNvPr>
          <p:cNvSpPr txBox="1"/>
          <p:nvPr/>
        </p:nvSpPr>
        <p:spPr>
          <a:xfrm>
            <a:off x="2814420" y="1080651"/>
            <a:ext cx="6931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Feature Importance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BF19F6-EFF7-F7B8-6B60-A560BC7E6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990" y="2910942"/>
            <a:ext cx="852553" cy="529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D39C55-6987-A958-58D9-E2539E7F4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0543" y="4291706"/>
            <a:ext cx="659310" cy="6607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E6299E-0CB4-ED43-EF3F-C272C1985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5969" y="1827320"/>
            <a:ext cx="1097864" cy="8825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29CCEA-7A14-7A05-2ED2-8CDB1363B9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9481" y="3797452"/>
            <a:ext cx="1333500" cy="10290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EB863D-7B99-51BA-05E3-0D96B5F3B8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8033" y="1465309"/>
            <a:ext cx="537612" cy="8192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A026E6-5D41-0DE4-DBE7-AA9C5BA528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2743" y="5143623"/>
            <a:ext cx="1155756" cy="104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14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5770BA-B94C-730A-1694-2F51F1B8F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287" y="2241073"/>
            <a:ext cx="2318859" cy="22309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FE807C-B4F0-AEE1-3D75-236AB53A5A02}"/>
              </a:ext>
            </a:extLst>
          </p:cNvPr>
          <p:cNvSpPr txBox="1"/>
          <p:nvPr/>
        </p:nvSpPr>
        <p:spPr>
          <a:xfrm>
            <a:off x="1482692" y="977179"/>
            <a:ext cx="1980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Objective data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e.g. </a:t>
            </a:r>
            <a:r>
              <a:rPr lang="en-IL" dirty="0">
                <a:solidFill>
                  <a:schemeClr val="accent1"/>
                </a:solidFill>
              </a:rPr>
              <a:t>€4-€15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2BF926-E764-B887-DD0A-E191C1BA6F7C}"/>
              </a:ext>
            </a:extLst>
          </p:cNvPr>
          <p:cNvSpPr txBox="1"/>
          <p:nvPr/>
        </p:nvSpPr>
        <p:spPr>
          <a:xfrm>
            <a:off x="1085179" y="3013604"/>
            <a:ext cx="1980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Independent 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e.g. </a:t>
            </a:r>
            <a:r>
              <a:rPr lang="en-US" dirty="0" err="1">
                <a:solidFill>
                  <a:schemeClr val="accent1"/>
                </a:solidFill>
              </a:rPr>
              <a:t>Cooordinates</a:t>
            </a:r>
            <a:r>
              <a:rPr lang="en-US" dirty="0">
                <a:solidFill>
                  <a:schemeClr val="accent1"/>
                </a:solidFill>
              </a:rPr>
              <a:t>, city, region</a:t>
            </a:r>
            <a:endParaRPr lang="en-IL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AFB3DC-DCB6-B2E9-A84D-777FAA551E77}"/>
              </a:ext>
            </a:extLst>
          </p:cNvPr>
          <p:cNvSpPr txBox="1"/>
          <p:nvPr/>
        </p:nvSpPr>
        <p:spPr>
          <a:xfrm>
            <a:off x="402061" y="1793556"/>
            <a:ext cx="1980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Subjective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e.g. </a:t>
            </a:r>
            <a:r>
              <a:rPr lang="en-IL" dirty="0">
                <a:solidFill>
                  <a:srgbClr val="FF0000"/>
                </a:solidFill>
              </a:rPr>
              <a:t>€€-€€€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9118D5-B7CF-66A9-55F9-2DFB9B16E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36" y="3791370"/>
            <a:ext cx="1010969" cy="12918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C36CDB-8BFC-3B9B-D827-92321711EC9B}"/>
              </a:ext>
            </a:extLst>
          </p:cNvPr>
          <p:cNvSpPr txBox="1"/>
          <p:nvPr/>
        </p:nvSpPr>
        <p:spPr>
          <a:xfrm>
            <a:off x="8579655" y="1793557"/>
            <a:ext cx="1980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High % Missing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e.g. province</a:t>
            </a:r>
            <a:endParaRPr lang="en-IL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A2E869-6078-D504-07CF-5435E3811C6E}"/>
              </a:ext>
            </a:extLst>
          </p:cNvPr>
          <p:cNvSpPr txBox="1"/>
          <p:nvPr/>
        </p:nvSpPr>
        <p:spPr>
          <a:xfrm>
            <a:off x="6998146" y="1012412"/>
            <a:ext cx="1980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High % Indication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e.g. Working hours</a:t>
            </a:r>
            <a:endParaRPr lang="en-IL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C46B03-63E9-65C8-DA4B-105E55FE1F7E}"/>
              </a:ext>
            </a:extLst>
          </p:cNvPr>
          <p:cNvSpPr txBox="1"/>
          <p:nvPr/>
        </p:nvSpPr>
        <p:spPr>
          <a:xfrm>
            <a:off x="1341005" y="5221715"/>
            <a:ext cx="1980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Predictors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Excellent, average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Food, service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9D40E0-45BF-948B-B5C5-4C9A2B6F66D1}"/>
              </a:ext>
            </a:extLst>
          </p:cNvPr>
          <p:cNvSpPr txBox="1"/>
          <p:nvPr/>
        </p:nvSpPr>
        <p:spPr>
          <a:xfrm>
            <a:off x="8153783" y="3974375"/>
            <a:ext cx="32026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String</a:t>
            </a:r>
          </a:p>
          <a:p>
            <a:pPr algn="ctr"/>
            <a:r>
              <a:rPr lang="en-US" dirty="0"/>
              <a:t>e.g. keywords</a:t>
            </a:r>
          </a:p>
          <a:p>
            <a:pPr algn="ctr"/>
            <a:r>
              <a:rPr lang="en-GB" i="1" dirty="0"/>
              <a:t>“schnitzel, fried potatoes, salad, traditional restaurant, </a:t>
            </a:r>
            <a:r>
              <a:rPr lang="en-GB" i="1" dirty="0" err="1"/>
              <a:t>german</a:t>
            </a:r>
            <a:r>
              <a:rPr lang="en-GB" i="1" dirty="0"/>
              <a:t> food”</a:t>
            </a:r>
            <a:endParaRPr lang="en-IL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85593D-69C6-A50F-577A-9C592759C27B}"/>
              </a:ext>
            </a:extLst>
          </p:cNvPr>
          <p:cNvSpPr txBox="1"/>
          <p:nvPr/>
        </p:nvSpPr>
        <p:spPr>
          <a:xfrm>
            <a:off x="8997797" y="3013604"/>
            <a:ext cx="30120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Numeric</a:t>
            </a:r>
          </a:p>
          <a:p>
            <a:pPr algn="ctr"/>
            <a:r>
              <a:rPr lang="en-US" dirty="0"/>
              <a:t>e.g. </a:t>
            </a:r>
            <a:r>
              <a:rPr lang="en-GB" dirty="0" err="1"/>
              <a:t>open_days_per_week</a:t>
            </a:r>
            <a:endParaRPr lang="en-GB" dirty="0"/>
          </a:p>
          <a:p>
            <a:pPr algn="ctr"/>
            <a:endParaRPr lang="en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EA22F9-38F6-4D48-6C4E-83836C04E270}"/>
              </a:ext>
            </a:extLst>
          </p:cNvPr>
          <p:cNvSpPr txBox="1"/>
          <p:nvPr/>
        </p:nvSpPr>
        <p:spPr>
          <a:xfrm>
            <a:off x="5396798" y="5360215"/>
            <a:ext cx="3202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unique</a:t>
            </a:r>
          </a:p>
          <a:p>
            <a:pPr algn="ctr"/>
            <a:r>
              <a:rPr lang="en-US" dirty="0"/>
              <a:t>e.g. </a:t>
            </a:r>
            <a:r>
              <a:rPr lang="en-US" dirty="0" err="1"/>
              <a:t>restaurant_name</a:t>
            </a:r>
            <a:endParaRPr lang="en-I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D757AE-D5D1-891E-C1AA-040793AB6BC5}"/>
              </a:ext>
            </a:extLst>
          </p:cNvPr>
          <p:cNvSpPr txBox="1"/>
          <p:nvPr/>
        </p:nvSpPr>
        <p:spPr>
          <a:xfrm>
            <a:off x="3561907" y="5821879"/>
            <a:ext cx="3202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common</a:t>
            </a:r>
          </a:p>
          <a:p>
            <a:pPr algn="ctr"/>
            <a:r>
              <a:rPr lang="en-US" dirty="0"/>
              <a:t>e.g. country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816625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887A0B-D97F-6824-D6C3-98AA581E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498" y="1750847"/>
            <a:ext cx="5448643" cy="474202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DBFAA53-7350-0962-F7E5-26BF5B07172C}"/>
              </a:ext>
            </a:extLst>
          </p:cNvPr>
          <p:cNvSpPr/>
          <p:nvPr/>
        </p:nvSpPr>
        <p:spPr>
          <a:xfrm>
            <a:off x="4719039" y="3147557"/>
            <a:ext cx="340029" cy="330839"/>
          </a:xfrm>
          <a:prstGeom prst="roundRect">
            <a:avLst>
              <a:gd name="adj" fmla="val 27778"/>
            </a:avLst>
          </a:prstGeom>
          <a:noFill/>
          <a:ln w="38100">
            <a:solidFill>
              <a:srgbClr val="FFB3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504676D-11E4-431F-36D8-7BE52B41725B}"/>
              </a:ext>
            </a:extLst>
          </p:cNvPr>
          <p:cNvSpPr/>
          <p:nvPr/>
        </p:nvSpPr>
        <p:spPr>
          <a:xfrm>
            <a:off x="4719038" y="4654796"/>
            <a:ext cx="340029" cy="330839"/>
          </a:xfrm>
          <a:prstGeom prst="roundRect">
            <a:avLst>
              <a:gd name="adj" fmla="val 27778"/>
            </a:avLst>
          </a:prstGeom>
          <a:noFill/>
          <a:ln w="38100">
            <a:solidFill>
              <a:srgbClr val="FFB3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03806E3-FC3F-C1BA-6ED8-9E66115981E4}"/>
              </a:ext>
            </a:extLst>
          </p:cNvPr>
          <p:cNvSpPr/>
          <p:nvPr/>
        </p:nvSpPr>
        <p:spPr>
          <a:xfrm>
            <a:off x="5110378" y="4323957"/>
            <a:ext cx="340029" cy="330839"/>
          </a:xfrm>
          <a:prstGeom prst="roundRect">
            <a:avLst>
              <a:gd name="adj" fmla="val 27778"/>
            </a:avLst>
          </a:prstGeom>
          <a:noFill/>
          <a:ln w="38100">
            <a:solidFill>
              <a:srgbClr val="FFB3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DBA209-487B-AB2A-71DB-4098E03163CE}"/>
              </a:ext>
            </a:extLst>
          </p:cNvPr>
          <p:cNvSpPr txBox="1"/>
          <p:nvPr/>
        </p:nvSpPr>
        <p:spPr>
          <a:xfrm>
            <a:off x="418813" y="2685892"/>
            <a:ext cx="1982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Awarded restaurants tend to gain more reviews</a:t>
            </a:r>
            <a:endParaRPr lang="en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9AE43B-8D94-CD68-066B-27B6CFBB82E0}"/>
              </a:ext>
            </a:extLst>
          </p:cNvPr>
          <p:cNvSpPr txBox="1"/>
          <p:nvPr/>
        </p:nvSpPr>
        <p:spPr>
          <a:xfrm>
            <a:off x="351861" y="4323957"/>
            <a:ext cx="1982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Awarded restaurants tend to offer more than one cuisine</a:t>
            </a:r>
            <a:endParaRPr lang="en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44FF3E-B987-4F67-8507-EC9886BFE3F5}"/>
              </a:ext>
            </a:extLst>
          </p:cNvPr>
          <p:cNvSpPr txBox="1"/>
          <p:nvPr/>
        </p:nvSpPr>
        <p:spPr>
          <a:xfrm>
            <a:off x="7658635" y="5101274"/>
            <a:ext cx="3263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Restaurants that offer special diets (e.g. vegan) gain more reviews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863468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574630-669F-4E8C-910E-C067D9AEE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468" y="2168828"/>
            <a:ext cx="5301913" cy="28455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25DA1B-502B-513E-8B83-858277BF805F}"/>
              </a:ext>
            </a:extLst>
          </p:cNvPr>
          <p:cNvSpPr txBox="1"/>
          <p:nvPr/>
        </p:nvSpPr>
        <p:spPr>
          <a:xfrm>
            <a:off x="1085179" y="3013604"/>
            <a:ext cx="19804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“Seating, Wheelchair Accessible, Reservations, Table Service”</a:t>
            </a:r>
            <a:endParaRPr lang="en-IL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F2BB22-A181-A159-59AA-49030B3FA6FE}"/>
              </a:ext>
            </a:extLst>
          </p:cNvPr>
          <p:cNvSpPr txBox="1"/>
          <p:nvPr/>
        </p:nvSpPr>
        <p:spPr>
          <a:xfrm>
            <a:off x="5336295" y="5146438"/>
            <a:ext cx="467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price</a:t>
            </a:r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DB9212-D182-E11F-F8E8-A9458860D7E1}"/>
              </a:ext>
            </a:extLst>
          </p:cNvPr>
          <p:cNvSpPr txBox="1"/>
          <p:nvPr/>
        </p:nvSpPr>
        <p:spPr>
          <a:xfrm>
            <a:off x="2814420" y="1080651"/>
            <a:ext cx="6931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Upscale Restaurants Tend to Offer Superior Amenities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402436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AE8B83-E84E-5BC6-E534-E3B92AB0E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897" y="2113689"/>
            <a:ext cx="5816845" cy="24655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28666F-C7BF-866F-EEAF-AECF50620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546" y="2260728"/>
            <a:ext cx="3461069" cy="210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55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DCAF9A-9EFF-6DE6-4710-0EEAEF3CC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516" y="1692353"/>
            <a:ext cx="5510907" cy="15171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B65D03-12E0-732A-2ED5-C256921D2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516" y="3574221"/>
            <a:ext cx="5510907" cy="153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954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98DF25-81B1-7791-2F84-E77B13607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039" y="1323352"/>
            <a:ext cx="7533921" cy="395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06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DAFE64-8FB9-3A71-30F6-C7FB1808D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451" y="1497961"/>
            <a:ext cx="6723627" cy="404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814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F79E909-8872-25CA-5D69-BFDEBAD4B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600" y="1473671"/>
            <a:ext cx="7477614" cy="391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78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169</Words>
  <Application>Microsoft Office PowerPoint</Application>
  <PresentationFormat>Widescreen</PresentationFormat>
  <Paragraphs>31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Predicting High Rating Score among trip advisor Restaurant Reviews  A Machine Learning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dganit.haytner</dc:creator>
  <cp:lastModifiedBy>dganit.haytner</cp:lastModifiedBy>
  <cp:revision>40</cp:revision>
  <dcterms:created xsi:type="dcterms:W3CDTF">2025-11-12T08:43:51Z</dcterms:created>
  <dcterms:modified xsi:type="dcterms:W3CDTF">2025-11-12T15:08:49Z</dcterms:modified>
</cp:coreProperties>
</file>